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5" r:id="rId5"/>
    <p:sldId id="266" r:id="rId6"/>
    <p:sldId id="258" r:id="rId7"/>
    <p:sldId id="269" r:id="rId8"/>
    <p:sldId id="271" r:id="rId9"/>
    <p:sldId id="270" r:id="rId10"/>
    <p:sldId id="259" r:id="rId11"/>
    <p:sldId id="260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E19E4-C926-A584-9395-EA07859E2887}" v="449" dt="2023-11-19T16:54:21.305"/>
    <p1510:client id="{9340F37A-01A5-40D9-A098-4C34E4E4CDBA}" v="1550" dt="2023-11-19T17:09:41.285"/>
    <p1510:client id="{D6B72FF7-7406-0F43-84DF-83E1E21EEB3F}" v="77" vWet="79" dt="2023-11-19T16:38:21.213"/>
    <p1510:client id="{DD001BAD-521E-0E40-A75F-2F5A05CAD45D}" v="34" dt="2023-11-19T17:56:21.664"/>
    <p1510:client id="{E6487299-5A56-4E0C-9526-EEE1A2E63F98}" v="354" dt="2023-11-19T07:39:08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5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2A438-F98E-4364-AD7C-229C9C7C059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6A628E-80BB-46C0-9874-521BCB86DEF1}">
      <dgm:prSet/>
      <dgm:spPr/>
      <dgm:t>
        <a:bodyPr/>
        <a:lstStyle/>
        <a:p>
          <a:r>
            <a:rPr lang="en-US">
              <a:latin typeface="Trebuchet MS"/>
            </a:rPr>
            <a:t>Live-Translate Languages in a Non-Intrusive Method</a:t>
          </a:r>
        </a:p>
      </dgm:t>
    </dgm:pt>
    <dgm:pt modelId="{20ABCF05-1329-439C-8F4D-2B88B8F32F1F}" type="parTrans" cxnId="{6403CD9A-FCAE-424E-9E0D-C22BB45ADEFA}">
      <dgm:prSet/>
      <dgm:spPr/>
      <dgm:t>
        <a:bodyPr/>
        <a:lstStyle/>
        <a:p>
          <a:endParaRPr lang="en-US"/>
        </a:p>
      </dgm:t>
    </dgm:pt>
    <dgm:pt modelId="{BA7BD841-0B66-4DD7-A67C-27AAD7B4043D}" type="sibTrans" cxnId="{6403CD9A-FCAE-424E-9E0D-C22BB45ADEFA}">
      <dgm:prSet/>
      <dgm:spPr/>
      <dgm:t>
        <a:bodyPr/>
        <a:lstStyle/>
        <a:p>
          <a:endParaRPr lang="en-US"/>
        </a:p>
      </dgm:t>
    </dgm:pt>
    <dgm:pt modelId="{5CD2D458-7DA1-4B8D-93A3-D856EC77688B}">
      <dgm:prSet/>
      <dgm:spPr/>
      <dgm:t>
        <a:bodyPr/>
        <a:lstStyle/>
        <a:p>
          <a:r>
            <a:rPr lang="en-US">
              <a:latin typeface="Trebuchet MS"/>
            </a:rPr>
            <a:t>Proof-of-concept for Augmented Reality Technology</a:t>
          </a:r>
        </a:p>
      </dgm:t>
    </dgm:pt>
    <dgm:pt modelId="{231E7C1A-E0DB-449C-B480-EDF44126C6DC}" type="parTrans" cxnId="{6A8297E7-2248-4698-BA4E-5DDFCD30FA4B}">
      <dgm:prSet/>
      <dgm:spPr/>
      <dgm:t>
        <a:bodyPr/>
        <a:lstStyle/>
        <a:p>
          <a:endParaRPr lang="en-US"/>
        </a:p>
      </dgm:t>
    </dgm:pt>
    <dgm:pt modelId="{1F12929F-26D7-4FAE-BE1D-B1A9353004CC}" type="sibTrans" cxnId="{6A8297E7-2248-4698-BA4E-5DDFCD30FA4B}">
      <dgm:prSet/>
      <dgm:spPr/>
      <dgm:t>
        <a:bodyPr/>
        <a:lstStyle/>
        <a:p>
          <a:endParaRPr lang="en-US"/>
        </a:p>
      </dgm:t>
    </dgm:pt>
    <dgm:pt modelId="{C0709BA0-441B-453E-873E-67C9A169AF94}">
      <dgm:prSet/>
      <dgm:spPr/>
      <dgm:t>
        <a:bodyPr/>
        <a:lstStyle/>
        <a:p>
          <a:r>
            <a:rPr lang="en-US">
              <a:latin typeface="Trebuchet MS"/>
            </a:rPr>
            <a:t>Enabling Hard of Hearing Individuals to More Actively Participate in Social Interactions</a:t>
          </a:r>
        </a:p>
      </dgm:t>
    </dgm:pt>
    <dgm:pt modelId="{86969774-596E-449D-A7F3-E2B79B7B50E9}" type="parTrans" cxnId="{8551C3E5-5408-48B4-8E4D-421E89CC092F}">
      <dgm:prSet/>
      <dgm:spPr/>
      <dgm:t>
        <a:bodyPr/>
        <a:lstStyle/>
        <a:p>
          <a:endParaRPr lang="en-US"/>
        </a:p>
      </dgm:t>
    </dgm:pt>
    <dgm:pt modelId="{E99EF0A3-EF74-4410-8502-C23FA3CC6C46}" type="sibTrans" cxnId="{8551C3E5-5408-48B4-8E4D-421E89CC092F}">
      <dgm:prSet/>
      <dgm:spPr/>
      <dgm:t>
        <a:bodyPr/>
        <a:lstStyle/>
        <a:p>
          <a:endParaRPr lang="en-US"/>
        </a:p>
      </dgm:t>
    </dgm:pt>
    <dgm:pt modelId="{92916658-895D-459C-AD3D-84CB71FB067C}" type="pres">
      <dgm:prSet presAssocID="{87E2A438-F98E-4364-AD7C-229C9C7C0599}" presName="vert0" presStyleCnt="0">
        <dgm:presLayoutVars>
          <dgm:dir/>
          <dgm:animOne val="branch"/>
          <dgm:animLvl val="lvl"/>
        </dgm:presLayoutVars>
      </dgm:prSet>
      <dgm:spPr/>
    </dgm:pt>
    <dgm:pt modelId="{818BE906-42D0-45B8-9183-400235DB254A}" type="pres">
      <dgm:prSet presAssocID="{BD6A628E-80BB-46C0-9874-521BCB86DEF1}" presName="thickLine" presStyleLbl="alignNode1" presStyleIdx="0" presStyleCnt="3"/>
      <dgm:spPr/>
    </dgm:pt>
    <dgm:pt modelId="{BD8C8CDB-3581-46B8-A45F-E108FD61FAEE}" type="pres">
      <dgm:prSet presAssocID="{BD6A628E-80BB-46C0-9874-521BCB86DEF1}" presName="horz1" presStyleCnt="0"/>
      <dgm:spPr/>
    </dgm:pt>
    <dgm:pt modelId="{43ABE0E2-7C98-4A6C-B3E8-9547BB532C2C}" type="pres">
      <dgm:prSet presAssocID="{BD6A628E-80BB-46C0-9874-521BCB86DEF1}" presName="tx1" presStyleLbl="revTx" presStyleIdx="0" presStyleCnt="3"/>
      <dgm:spPr/>
    </dgm:pt>
    <dgm:pt modelId="{71908F8F-A646-4092-B4E1-8FE98BB254F6}" type="pres">
      <dgm:prSet presAssocID="{BD6A628E-80BB-46C0-9874-521BCB86DEF1}" presName="vert1" presStyleCnt="0"/>
      <dgm:spPr/>
    </dgm:pt>
    <dgm:pt modelId="{671E33CB-CB47-4DCB-8143-259ACDE1A53F}" type="pres">
      <dgm:prSet presAssocID="{5CD2D458-7DA1-4B8D-93A3-D856EC77688B}" presName="thickLine" presStyleLbl="alignNode1" presStyleIdx="1" presStyleCnt="3"/>
      <dgm:spPr/>
    </dgm:pt>
    <dgm:pt modelId="{8C5755EB-1155-46C8-AFC8-D241DEBDDA9E}" type="pres">
      <dgm:prSet presAssocID="{5CD2D458-7DA1-4B8D-93A3-D856EC77688B}" presName="horz1" presStyleCnt="0"/>
      <dgm:spPr/>
    </dgm:pt>
    <dgm:pt modelId="{A858EB1A-CEED-46F0-9D88-CC541FA94113}" type="pres">
      <dgm:prSet presAssocID="{5CD2D458-7DA1-4B8D-93A3-D856EC77688B}" presName="tx1" presStyleLbl="revTx" presStyleIdx="1" presStyleCnt="3"/>
      <dgm:spPr/>
    </dgm:pt>
    <dgm:pt modelId="{2DBC4EF7-B58F-439F-B3B3-19D35048348B}" type="pres">
      <dgm:prSet presAssocID="{5CD2D458-7DA1-4B8D-93A3-D856EC77688B}" presName="vert1" presStyleCnt="0"/>
      <dgm:spPr/>
    </dgm:pt>
    <dgm:pt modelId="{20BC44F5-8D9E-4083-BCF4-E60EB027BB79}" type="pres">
      <dgm:prSet presAssocID="{C0709BA0-441B-453E-873E-67C9A169AF94}" presName="thickLine" presStyleLbl="alignNode1" presStyleIdx="2" presStyleCnt="3"/>
      <dgm:spPr/>
    </dgm:pt>
    <dgm:pt modelId="{F0A88B4A-3906-4EC8-9233-C4307ED4BA14}" type="pres">
      <dgm:prSet presAssocID="{C0709BA0-441B-453E-873E-67C9A169AF94}" presName="horz1" presStyleCnt="0"/>
      <dgm:spPr/>
    </dgm:pt>
    <dgm:pt modelId="{61161E47-F3A7-4CA1-B57F-346C7244C608}" type="pres">
      <dgm:prSet presAssocID="{C0709BA0-441B-453E-873E-67C9A169AF94}" presName="tx1" presStyleLbl="revTx" presStyleIdx="2" presStyleCnt="3"/>
      <dgm:spPr/>
    </dgm:pt>
    <dgm:pt modelId="{A2B80458-41EA-46BB-BE72-289076C8E84C}" type="pres">
      <dgm:prSet presAssocID="{C0709BA0-441B-453E-873E-67C9A169AF94}" presName="vert1" presStyleCnt="0"/>
      <dgm:spPr/>
    </dgm:pt>
  </dgm:ptLst>
  <dgm:cxnLst>
    <dgm:cxn modelId="{A64F2D81-AD71-4433-9772-4A8C7A053ED7}" type="presOf" srcId="{87E2A438-F98E-4364-AD7C-229C9C7C0599}" destId="{92916658-895D-459C-AD3D-84CB71FB067C}" srcOrd="0" destOrd="0" presId="urn:microsoft.com/office/officeart/2008/layout/LinedList"/>
    <dgm:cxn modelId="{B2061791-EEB3-4F8D-B0A2-7FB81C955A80}" type="presOf" srcId="{5CD2D458-7DA1-4B8D-93A3-D856EC77688B}" destId="{A858EB1A-CEED-46F0-9D88-CC541FA94113}" srcOrd="0" destOrd="0" presId="urn:microsoft.com/office/officeart/2008/layout/LinedList"/>
    <dgm:cxn modelId="{6403CD9A-FCAE-424E-9E0D-C22BB45ADEFA}" srcId="{87E2A438-F98E-4364-AD7C-229C9C7C0599}" destId="{BD6A628E-80BB-46C0-9874-521BCB86DEF1}" srcOrd="0" destOrd="0" parTransId="{20ABCF05-1329-439C-8F4D-2B88B8F32F1F}" sibTransId="{BA7BD841-0B66-4DD7-A67C-27AAD7B4043D}"/>
    <dgm:cxn modelId="{A8B9C19B-DBBB-4D39-873B-8A08D0120139}" type="presOf" srcId="{BD6A628E-80BB-46C0-9874-521BCB86DEF1}" destId="{43ABE0E2-7C98-4A6C-B3E8-9547BB532C2C}" srcOrd="0" destOrd="0" presId="urn:microsoft.com/office/officeart/2008/layout/LinedList"/>
    <dgm:cxn modelId="{8551C3E5-5408-48B4-8E4D-421E89CC092F}" srcId="{87E2A438-F98E-4364-AD7C-229C9C7C0599}" destId="{C0709BA0-441B-453E-873E-67C9A169AF94}" srcOrd="2" destOrd="0" parTransId="{86969774-596E-449D-A7F3-E2B79B7B50E9}" sibTransId="{E99EF0A3-EF74-4410-8502-C23FA3CC6C46}"/>
    <dgm:cxn modelId="{6A8297E7-2248-4698-BA4E-5DDFCD30FA4B}" srcId="{87E2A438-F98E-4364-AD7C-229C9C7C0599}" destId="{5CD2D458-7DA1-4B8D-93A3-D856EC77688B}" srcOrd="1" destOrd="0" parTransId="{231E7C1A-E0DB-449C-B480-EDF44126C6DC}" sibTransId="{1F12929F-26D7-4FAE-BE1D-B1A9353004CC}"/>
    <dgm:cxn modelId="{4C4215EF-2200-4C2A-9F75-7EB36DFE05E9}" type="presOf" srcId="{C0709BA0-441B-453E-873E-67C9A169AF94}" destId="{61161E47-F3A7-4CA1-B57F-346C7244C608}" srcOrd="0" destOrd="0" presId="urn:microsoft.com/office/officeart/2008/layout/LinedList"/>
    <dgm:cxn modelId="{0B7647E7-4190-41FB-8B48-90068461B2A0}" type="presParOf" srcId="{92916658-895D-459C-AD3D-84CB71FB067C}" destId="{818BE906-42D0-45B8-9183-400235DB254A}" srcOrd="0" destOrd="0" presId="urn:microsoft.com/office/officeart/2008/layout/LinedList"/>
    <dgm:cxn modelId="{221F87C7-677F-4858-B31F-F241DC5CE886}" type="presParOf" srcId="{92916658-895D-459C-AD3D-84CB71FB067C}" destId="{BD8C8CDB-3581-46B8-A45F-E108FD61FAEE}" srcOrd="1" destOrd="0" presId="urn:microsoft.com/office/officeart/2008/layout/LinedList"/>
    <dgm:cxn modelId="{06F060C0-ECCA-47AE-8A30-B82C846508AA}" type="presParOf" srcId="{BD8C8CDB-3581-46B8-A45F-E108FD61FAEE}" destId="{43ABE0E2-7C98-4A6C-B3E8-9547BB532C2C}" srcOrd="0" destOrd="0" presId="urn:microsoft.com/office/officeart/2008/layout/LinedList"/>
    <dgm:cxn modelId="{843B42D6-E054-42F3-BDBE-FB730AB0D067}" type="presParOf" srcId="{BD8C8CDB-3581-46B8-A45F-E108FD61FAEE}" destId="{71908F8F-A646-4092-B4E1-8FE98BB254F6}" srcOrd="1" destOrd="0" presId="urn:microsoft.com/office/officeart/2008/layout/LinedList"/>
    <dgm:cxn modelId="{B0838C9D-E565-4057-B0ED-051DC8F756ED}" type="presParOf" srcId="{92916658-895D-459C-AD3D-84CB71FB067C}" destId="{671E33CB-CB47-4DCB-8143-259ACDE1A53F}" srcOrd="2" destOrd="0" presId="urn:microsoft.com/office/officeart/2008/layout/LinedList"/>
    <dgm:cxn modelId="{87F28D96-9C9D-435A-9634-388CD3016AE5}" type="presParOf" srcId="{92916658-895D-459C-AD3D-84CB71FB067C}" destId="{8C5755EB-1155-46C8-AFC8-D241DEBDDA9E}" srcOrd="3" destOrd="0" presId="urn:microsoft.com/office/officeart/2008/layout/LinedList"/>
    <dgm:cxn modelId="{8B6AA1BA-C3DF-4FBE-9BC7-D2DF5A89D4CF}" type="presParOf" srcId="{8C5755EB-1155-46C8-AFC8-D241DEBDDA9E}" destId="{A858EB1A-CEED-46F0-9D88-CC541FA94113}" srcOrd="0" destOrd="0" presId="urn:microsoft.com/office/officeart/2008/layout/LinedList"/>
    <dgm:cxn modelId="{6E15750D-1027-48C8-8840-A3D270938A69}" type="presParOf" srcId="{8C5755EB-1155-46C8-AFC8-D241DEBDDA9E}" destId="{2DBC4EF7-B58F-439F-B3B3-19D35048348B}" srcOrd="1" destOrd="0" presId="urn:microsoft.com/office/officeart/2008/layout/LinedList"/>
    <dgm:cxn modelId="{97FB7C89-A7C4-4811-B4F1-8069284BBAA6}" type="presParOf" srcId="{92916658-895D-459C-AD3D-84CB71FB067C}" destId="{20BC44F5-8D9E-4083-BCF4-E60EB027BB79}" srcOrd="4" destOrd="0" presId="urn:microsoft.com/office/officeart/2008/layout/LinedList"/>
    <dgm:cxn modelId="{4B802189-3E7E-43E2-99D9-9A8656E53C79}" type="presParOf" srcId="{92916658-895D-459C-AD3D-84CB71FB067C}" destId="{F0A88B4A-3906-4EC8-9233-C4307ED4BA14}" srcOrd="5" destOrd="0" presId="urn:microsoft.com/office/officeart/2008/layout/LinedList"/>
    <dgm:cxn modelId="{FE19FF0D-FF19-4C8D-ACCE-FEA30CA62B5B}" type="presParOf" srcId="{F0A88B4A-3906-4EC8-9233-C4307ED4BA14}" destId="{61161E47-F3A7-4CA1-B57F-346C7244C608}" srcOrd="0" destOrd="0" presId="urn:microsoft.com/office/officeart/2008/layout/LinedList"/>
    <dgm:cxn modelId="{0CFFCB7F-9ED8-4193-88FA-BECBB2EBE7A0}" type="presParOf" srcId="{F0A88B4A-3906-4EC8-9233-C4307ED4BA14}" destId="{A2B80458-41EA-46BB-BE72-289076C8E8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BE906-42D0-45B8-9183-400235DB254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BE0E2-7C98-4A6C-B3E8-9547BB532C2C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Trebuchet MS"/>
            </a:rPr>
            <a:t>Live-Translate Languages in a Non-Intrusive Method</a:t>
          </a:r>
        </a:p>
      </dsp:txBody>
      <dsp:txXfrm>
        <a:off x="0" y="2703"/>
        <a:ext cx="6900512" cy="1843578"/>
      </dsp:txXfrm>
    </dsp:sp>
    <dsp:sp modelId="{671E33CB-CB47-4DCB-8143-259ACDE1A53F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8EB1A-CEED-46F0-9D88-CC541FA94113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Trebuchet MS"/>
            </a:rPr>
            <a:t>Proof-of-concept for Augmented Reality Technology</a:t>
          </a:r>
        </a:p>
      </dsp:txBody>
      <dsp:txXfrm>
        <a:off x="0" y="1846281"/>
        <a:ext cx="6900512" cy="1843578"/>
      </dsp:txXfrm>
    </dsp:sp>
    <dsp:sp modelId="{20BC44F5-8D9E-4083-BCF4-E60EB027BB79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61E47-F3A7-4CA1-B57F-346C7244C608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Trebuchet MS"/>
            </a:rPr>
            <a:t>Enabling Hard of Hearing Individuals to More Actively Participate in Social Interactions</a:t>
          </a: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882F0-C4A2-46F3-9B9A-330FA0B9B032}" type="datetimeFigureOut"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587B0-A157-44D2-AC6E-58879C1814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9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Good afternoon – our names are Arnav Deol, Ankit Mudunuri,  and Joseph Khalaf.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Growing up, we thought of a more global world. Not only a world where we can travel anywhere we like, eat food from all cultures,  or listen to regional music, but a world where we can understand everyone around us... regardless of the language they speak.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This is how we used computer vision and AI, to overcome language barriers in real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87B0-A157-44D2-AC6E-58879C18144B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2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Ankit – When thinking of a purpose for our initial design, we focused on a three pronged approach to move forward with: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Briefly explain each of the aspects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87B0-A157-44D2-AC6E-58879C18144B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9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Joe – For the next 4 slides, make it very obvious what our program is able to do. Completely explain and slow down what is happening when someone talks in real time.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Someone talks --&gt; the text is transcribed --&gt; the text is translated --&gt; the translated text is output --&gt; the text box for the output dynamically moves to follow the 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87B0-A157-44D2-AC6E-58879C18144B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3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Ankit -  Emphasize the different tools we used and what aspects they are directly related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87B0-A157-44D2-AC6E-58879C18144B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Arnav – Use your emotional appeal to heavily lean on the social impact this will have. Do not talk about the travel experiences as it is not important, just a cool last bullet to have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87B0-A157-44D2-AC6E-58879C18144B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4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Joe – Quickly go over what the different aspects of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87B0-A157-44D2-AC6E-58879C18144B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77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TAKE TURNS ANSWERING THE QUESTIONS.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They do not want to think only one person did the project because he answers all the questions.</a:t>
            </a:r>
          </a:p>
          <a:p>
            <a:r>
              <a:rPr lang="en-US">
                <a:ea typeface="Calibri"/>
                <a:cs typeface="Calibri"/>
              </a:rPr>
              <a:t>Only answer a question if you are confident that you know the answer, though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87B0-A157-44D2-AC6E-58879C18144B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0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314ED-C0F0-C7ED-3A80-330B218D8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139A2-97FC-BFD5-E9E5-0112F16C6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3C558-F3A6-2F04-C4D4-0025608C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C903-7249-4587-88C4-31DE813604E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A2229-6AE7-274B-1705-E6BF6B88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A52C5-5D52-8BF6-DE6C-06A79EB2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D47A-302D-4521-A1FC-9091A428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5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07CA2-A6D5-D1E2-8662-124E27BFB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3B1A6-7FB5-2814-501A-279A0B6DC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B77C1-CA2A-2485-448F-15944708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C903-7249-4587-88C4-31DE813604E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E4076-EB5D-7AD0-4C94-7D34AA62B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7E9C0-8F19-7728-C148-91057EFB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D47A-302D-4521-A1FC-9091A428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A2B92-A1D1-DE63-224E-74BA899BE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70A6E-9189-B20A-20FD-D3E1F7CD6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12936-40ED-8BA5-2FDB-EEB14ECC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C903-7249-4587-88C4-31DE813604E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49C70-E5DB-5C05-0316-E94F597CC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3E838-26CA-A489-95BA-4C04B952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D47A-302D-4521-A1FC-9091A428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4AC4-AC01-3CA5-92DC-7F3113CF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8AB0-4676-2127-A65A-1C0ED2AC8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FFD04-586E-CECC-870B-1975BD10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C903-7249-4587-88C4-31DE813604E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82C2-F4F1-11F6-9EBC-030A8AC81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763F8-ADE0-AC76-954E-A8D7D828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D47A-302D-4521-A1FC-9091A428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5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D9B-AECE-9C49-472E-E6BD4855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72266-50E3-197F-E74E-8472EF632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571AF-5F73-39ED-244E-D5A928C47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C903-7249-4587-88C4-31DE813604E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61A42-C517-DF79-8D5C-2DA51427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7FDE6-E69A-D3AD-3165-4ECA8F96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D47A-302D-4521-A1FC-9091A428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9D2F1-A34F-FD42-204F-906E53A7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13564-D191-FC24-4EF1-EAF04B72F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D943C-5C40-4ACF-C797-0240AF8DF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1B282-1EDE-7814-409E-1176DAEA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C903-7249-4587-88C4-31DE813604E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5BA91-E594-1305-102C-A73F2456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5753E-8445-07EE-E3E4-125FBE01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D47A-302D-4521-A1FC-9091A428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8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AC1B-605E-5260-F75F-D1A32081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0751B-B05A-733C-B2CC-1C4668713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BD214-4293-53C8-4F27-D88470DC0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3209B-B6D5-DDB8-A5B3-8AED8CEB3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C1A4B5-9567-1B97-6CAA-7220DF47D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B3EBD-BBDB-39E6-C0E5-2B0F5A81D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C903-7249-4587-88C4-31DE813604E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7BB50-358A-4365-B12A-33C447447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EABD1-3752-534F-CE88-1DE786E0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D47A-302D-4521-A1FC-9091A428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3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E97A-EB44-1F08-5AB5-E8B92C0B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C9C32-5914-744B-D713-86EE2EE3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C903-7249-4587-88C4-31DE813604E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6D3EC-4460-71BB-9241-DD8C2F89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2ABEE-E8EB-80B0-6D5A-5FD0935FE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D47A-302D-4521-A1FC-9091A428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B7762-65EB-A988-23B9-8B363A95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C903-7249-4587-88C4-31DE813604E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FC7D5-28A5-B190-5102-ECA255B3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6822B-F8FC-9885-F22A-850B51C3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D47A-302D-4521-A1FC-9091A428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3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6053-5A77-4C6A-5F37-684BCC98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A9AB6-814F-F427-71F9-6887ACC83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8BFBE-0C03-3965-5812-93A1F7705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10A0B-D6F1-C0DE-A8CE-CB866ABD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C903-7249-4587-88C4-31DE813604E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646EC-9986-9381-7C0B-A7809F19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26187-03D9-B131-1A6B-F0FF8C9E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D47A-302D-4521-A1FC-9091A428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0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D2A2-30AA-D6C4-13CD-1E0C83C6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16614-5E8F-3137-949A-4A2E011C8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63720-DBCF-A609-676B-9DECEAEC7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C8896-E89F-2EE3-8AA4-0259F5F1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C903-7249-4587-88C4-31DE813604E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BB17E-4448-3BFB-0A68-D2C7A715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C5F2C-C64F-3081-5750-A61F0155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D47A-302D-4521-A1FC-9091A428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2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14675-6CCD-1B66-83AF-DF803F64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47CDC-E898-7FF4-49BF-00DBC4701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481B5-9E67-5AEC-864A-BC28A7321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4C903-7249-4587-88C4-31DE813604E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63E3F-1D76-5C36-52B6-788C789FA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38A4D-EAB5-4D75-9B90-3DB3AA756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9D47A-302D-4521-A1FC-9091A428D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uds in the sky&#10;&#10;Description automatically generated">
            <a:extLst>
              <a:ext uri="{FF2B5EF4-FFF2-40B4-BE49-F238E27FC236}">
                <a16:creationId xmlns:a16="http://schemas.microsoft.com/office/drawing/2014/main" id="{C9CCBB2F-375B-0BAA-AE21-6E3E54E06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682"/>
            <a:ext cx="12191999" cy="6874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3051FF-D160-1133-D169-58623599CE38}"/>
              </a:ext>
            </a:extLst>
          </p:cNvPr>
          <p:cNvSpPr txBox="1"/>
          <p:nvPr/>
        </p:nvSpPr>
        <p:spPr>
          <a:xfrm>
            <a:off x="440028" y="909569"/>
            <a:ext cx="755023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Trebuchet MS"/>
                <a:cs typeface="Calibri"/>
              </a:rPr>
              <a:t>Communicate.AI:</a:t>
            </a:r>
            <a:endParaRPr lang="en-US">
              <a:latin typeface="Calibri" panose="020F0502020204030204"/>
              <a:cs typeface="Calibri"/>
            </a:endParaRPr>
          </a:p>
          <a:p>
            <a:r>
              <a:rPr lang="en-US" sz="2800" b="1">
                <a:latin typeface="Trebuchet MS"/>
                <a:cs typeface="Calibri"/>
              </a:rPr>
              <a:t>Using Computer Vision and AI to Overcome Language Barriers in Real Time</a:t>
            </a:r>
            <a:r>
              <a:rPr lang="en-US" sz="1200">
                <a:cs typeface="Calibri"/>
              </a:rPr>
              <a:t> 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D53BC4C-FBE4-BB7E-39BF-FE3DE111AFCC}"/>
              </a:ext>
            </a:extLst>
          </p:cNvPr>
          <p:cNvSpPr txBox="1">
            <a:spLocks/>
          </p:cNvSpPr>
          <p:nvPr/>
        </p:nvSpPr>
        <p:spPr>
          <a:xfrm>
            <a:off x="445779" y="2655145"/>
            <a:ext cx="8258176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latin typeface="Trebuchet MS"/>
              </a:rPr>
              <a:t>Arnav Deol, James Ashworth, Ankit </a:t>
            </a:r>
            <a:r>
              <a:rPr lang="en-US" sz="1800" err="1">
                <a:latin typeface="Trebuchet MS"/>
              </a:rPr>
              <a:t>Mudunuri</a:t>
            </a:r>
            <a:r>
              <a:rPr lang="en-US" sz="1800">
                <a:latin typeface="Trebuchet MS"/>
              </a:rPr>
              <a:t>, Joseph Khalaf</a:t>
            </a:r>
            <a:endParaRPr lang="en-US">
              <a:latin typeface="Trebuchet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F00DF3-EB02-CA2A-7284-88E7E9348381}"/>
              </a:ext>
            </a:extLst>
          </p:cNvPr>
          <p:cNvSpPr txBox="1"/>
          <p:nvPr/>
        </p:nvSpPr>
        <p:spPr>
          <a:xfrm>
            <a:off x="9637688" y="0"/>
            <a:ext cx="2559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483C3-8759-3882-BB93-94FC5F08CF84}"/>
              </a:ext>
            </a:extLst>
          </p:cNvPr>
          <p:cNvSpPr txBox="1"/>
          <p:nvPr/>
        </p:nvSpPr>
        <p:spPr>
          <a:xfrm>
            <a:off x="11456830" y="6222104"/>
            <a:ext cx="4829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Trebuchet MS"/>
                <a:cs typeface="Calibri"/>
              </a:rPr>
              <a:t>1</a:t>
            </a:r>
            <a:endParaRPr lang="en-US">
              <a:latin typeface="Trebuchet M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A91976-D949-E288-3F61-53C6845C0B07}"/>
              </a:ext>
            </a:extLst>
          </p:cNvPr>
          <p:cNvSpPr/>
          <p:nvPr/>
        </p:nvSpPr>
        <p:spPr>
          <a:xfrm>
            <a:off x="9632324" y="772732"/>
            <a:ext cx="75127" cy="5312535"/>
          </a:xfrm>
          <a:prstGeom prst="rect">
            <a:avLst/>
          </a:prstGeom>
          <a:solidFill>
            <a:srgbClr val="3A7C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2" descr="MHacks - Wikipedia">
            <a:extLst>
              <a:ext uri="{FF2B5EF4-FFF2-40B4-BE49-F238E27FC236}">
                <a16:creationId xmlns:a16="http://schemas.microsoft.com/office/drawing/2014/main" id="{4BC74DF2-8577-D890-903D-061D85DBC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492" y="3326163"/>
            <a:ext cx="1673450" cy="16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MLH Brand Guidelines // Major League Hacking">
            <a:extLst>
              <a:ext uri="{FF2B5EF4-FFF2-40B4-BE49-F238E27FC236}">
                <a16:creationId xmlns:a16="http://schemas.microsoft.com/office/drawing/2014/main" id="{A654C9F6-1A92-2D86-8092-AB8B37EBC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50" y="5297636"/>
            <a:ext cx="1694510" cy="70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09F44981-BF5B-A3C2-C38A-EED813618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449" y="897005"/>
            <a:ext cx="2152238" cy="219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4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EF1F9-4071-A9F0-291C-BEC56172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>
                <a:latin typeface="Trebuchet MS"/>
              </a:rPr>
              <a:t>Questions?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12" descr="MHacks - Wikipedia">
            <a:extLst>
              <a:ext uri="{FF2B5EF4-FFF2-40B4-BE49-F238E27FC236}">
                <a16:creationId xmlns:a16="http://schemas.microsoft.com/office/drawing/2014/main" id="{3BE9AA6F-D5F3-578F-857B-ABAA7D753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81" y="5339766"/>
            <a:ext cx="697406" cy="7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MLH Brand Guidelines // Major League Hacking">
            <a:extLst>
              <a:ext uri="{FF2B5EF4-FFF2-40B4-BE49-F238E27FC236}">
                <a16:creationId xmlns:a16="http://schemas.microsoft.com/office/drawing/2014/main" id="{CF4717BC-7670-DBD3-198F-EDB15EA0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676" y="6305427"/>
            <a:ext cx="709905" cy="2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50EA69-33C0-9916-095A-762593CA5874}"/>
              </a:ext>
            </a:extLst>
          </p:cNvPr>
          <p:cNvSpPr/>
          <p:nvPr/>
        </p:nvSpPr>
        <p:spPr>
          <a:xfrm flipH="1">
            <a:off x="3577204" y="5490283"/>
            <a:ext cx="5044827" cy="89839"/>
          </a:xfrm>
          <a:prstGeom prst="rect">
            <a:avLst/>
          </a:prstGeom>
          <a:solidFill>
            <a:srgbClr val="3A7C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460F79-8B1E-2B0C-B096-F2D48173919C}"/>
              </a:ext>
            </a:extLst>
          </p:cNvPr>
          <p:cNvSpPr txBox="1"/>
          <p:nvPr/>
        </p:nvSpPr>
        <p:spPr>
          <a:xfrm>
            <a:off x="4585810" y="5011366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rebuchet MS" panose="020B0603020202020204" pitchFamily="34" charset="0"/>
              </a:rPr>
              <a:t>+Live Demonstration</a:t>
            </a:r>
          </a:p>
        </p:txBody>
      </p:sp>
    </p:spTree>
    <p:extLst>
      <p:ext uri="{BB962C8B-B14F-4D97-AF65-F5344CB8AC3E}">
        <p14:creationId xmlns:p14="http://schemas.microsoft.com/office/powerpoint/2010/main" val="151577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E4C1DB-11AA-0C0D-004D-29CEDAB6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08" y="-1312"/>
            <a:ext cx="3418659" cy="4161890"/>
          </a:xfrm>
        </p:spPr>
        <p:txBody>
          <a:bodyPr anchor="ctr">
            <a:normAutofit/>
          </a:bodyPr>
          <a:lstStyle/>
          <a:p>
            <a:r>
              <a:rPr lang="en-US" sz="5400" b="1">
                <a:latin typeface="Trebuchet MS"/>
              </a:rPr>
              <a:t>Purpose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027CBEA-9B1D-503E-E832-3DAB19570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631793"/>
              </p:ext>
            </p:extLst>
          </p:nvPr>
        </p:nvGraphicFramePr>
        <p:xfrm>
          <a:off x="3911703" y="812058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EE6A6A5-FE56-81B3-2170-3D7D95C0D626}"/>
              </a:ext>
            </a:extLst>
          </p:cNvPr>
          <p:cNvSpPr/>
          <p:nvPr/>
        </p:nvSpPr>
        <p:spPr>
          <a:xfrm flipH="1">
            <a:off x="3911114" y="789856"/>
            <a:ext cx="6988355" cy="47030"/>
          </a:xfrm>
          <a:prstGeom prst="rect">
            <a:avLst/>
          </a:prstGeom>
          <a:solidFill>
            <a:srgbClr val="3A7C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3170FB-0C4D-A01C-318C-620D5DC823DE}"/>
              </a:ext>
            </a:extLst>
          </p:cNvPr>
          <p:cNvSpPr/>
          <p:nvPr/>
        </p:nvSpPr>
        <p:spPr>
          <a:xfrm flipH="1">
            <a:off x="3911114" y="4488552"/>
            <a:ext cx="6988355" cy="47030"/>
          </a:xfrm>
          <a:prstGeom prst="rect">
            <a:avLst/>
          </a:prstGeom>
          <a:solidFill>
            <a:srgbClr val="3A7C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6E622C-8832-4B70-FDCF-508332245B9B}"/>
              </a:ext>
            </a:extLst>
          </p:cNvPr>
          <p:cNvSpPr/>
          <p:nvPr/>
        </p:nvSpPr>
        <p:spPr>
          <a:xfrm flipH="1">
            <a:off x="3911113" y="2639204"/>
            <a:ext cx="6988355" cy="47030"/>
          </a:xfrm>
          <a:prstGeom prst="rect">
            <a:avLst/>
          </a:prstGeom>
          <a:solidFill>
            <a:srgbClr val="3A7C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12" descr="MHacks - Wikipedia">
            <a:extLst>
              <a:ext uri="{FF2B5EF4-FFF2-40B4-BE49-F238E27FC236}">
                <a16:creationId xmlns:a16="http://schemas.microsoft.com/office/drawing/2014/main" id="{2AA75F19-6043-5133-D7E2-E997D4A12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81" y="5339766"/>
            <a:ext cx="697406" cy="7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MLH Brand Guidelines // Major League Hacking">
            <a:extLst>
              <a:ext uri="{FF2B5EF4-FFF2-40B4-BE49-F238E27FC236}">
                <a16:creationId xmlns:a16="http://schemas.microsoft.com/office/drawing/2014/main" id="{D35F1AE0-9716-0555-D4A6-87DA68F4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676" y="6305427"/>
            <a:ext cx="709905" cy="2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9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8E0A-A268-477F-16B3-C22D2BA4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rebuchet MS"/>
              </a:rPr>
              <a:t>Program Features</a:t>
            </a:r>
          </a:p>
        </p:txBody>
      </p:sp>
      <p:pic>
        <p:nvPicPr>
          <p:cNvPr id="5" name="Picture 12" descr="MHacks - Wikipedia">
            <a:extLst>
              <a:ext uri="{FF2B5EF4-FFF2-40B4-BE49-F238E27FC236}">
                <a16:creationId xmlns:a16="http://schemas.microsoft.com/office/drawing/2014/main" id="{3B5619DF-1174-C1B4-E64C-9FA0FF22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81" y="5339766"/>
            <a:ext cx="697406" cy="7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MLH Brand Guidelines // Major League Hacking">
            <a:extLst>
              <a:ext uri="{FF2B5EF4-FFF2-40B4-BE49-F238E27FC236}">
                <a16:creationId xmlns:a16="http://schemas.microsoft.com/office/drawing/2014/main" id="{F8764E05-B95A-12B5-C8E4-79F5F083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676" y="6305427"/>
            <a:ext cx="709905" cy="2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ow The Rock Became 'The Most Likeable Person In The World'">
            <a:extLst>
              <a:ext uri="{FF2B5EF4-FFF2-40B4-BE49-F238E27FC236}">
                <a16:creationId xmlns:a16="http://schemas.microsoft.com/office/drawing/2014/main" id="{DBB3D474-4022-FAD3-10A8-35645A1E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15" y="2104861"/>
            <a:ext cx="5149970" cy="34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3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8E0A-A268-477F-16B3-C22D2BA4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rebuchet MS"/>
              </a:rPr>
              <a:t>Program Features</a:t>
            </a:r>
          </a:p>
        </p:txBody>
      </p:sp>
      <p:pic>
        <p:nvPicPr>
          <p:cNvPr id="5" name="Picture 12" descr="MHacks - Wikipedia">
            <a:extLst>
              <a:ext uri="{FF2B5EF4-FFF2-40B4-BE49-F238E27FC236}">
                <a16:creationId xmlns:a16="http://schemas.microsoft.com/office/drawing/2014/main" id="{3B5619DF-1174-C1B4-E64C-9FA0FF22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81" y="5339766"/>
            <a:ext cx="697406" cy="7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MLH Brand Guidelines // Major League Hacking">
            <a:extLst>
              <a:ext uri="{FF2B5EF4-FFF2-40B4-BE49-F238E27FC236}">
                <a16:creationId xmlns:a16="http://schemas.microsoft.com/office/drawing/2014/main" id="{F8764E05-B95A-12B5-C8E4-79F5F083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676" y="6305427"/>
            <a:ext cx="709905" cy="2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ow The Rock Became 'The Most Likeable Person In The World'">
            <a:extLst>
              <a:ext uri="{FF2B5EF4-FFF2-40B4-BE49-F238E27FC236}">
                <a16:creationId xmlns:a16="http://schemas.microsoft.com/office/drawing/2014/main" id="{DBB3D474-4022-FAD3-10A8-35645A1E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15" y="2104861"/>
            <a:ext cx="5149970" cy="34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6B2408-8BCE-9744-5AA4-EB5FAE266F9F}"/>
              </a:ext>
            </a:extLst>
          </p:cNvPr>
          <p:cNvSpPr/>
          <p:nvPr/>
        </p:nvSpPr>
        <p:spPr>
          <a:xfrm>
            <a:off x="5244860" y="2311879"/>
            <a:ext cx="1345721" cy="180292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E0C9F-1134-6BFB-77FF-B7B449998C86}"/>
              </a:ext>
            </a:extLst>
          </p:cNvPr>
          <p:cNvSpPr txBox="1"/>
          <p:nvPr/>
        </p:nvSpPr>
        <p:spPr>
          <a:xfrm>
            <a:off x="9282024" y="2013010"/>
            <a:ext cx="240126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Trebuchet MS"/>
              </a:rPr>
              <a:t>Face Detection to Actively Track Where a Person in on Screen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96A6B0-8319-37B8-F690-B1C80AD5C5EE}"/>
              </a:ext>
            </a:extLst>
          </p:cNvPr>
          <p:cNvCxnSpPr>
            <a:cxnSpLocks/>
          </p:cNvCxnSpPr>
          <p:nvPr/>
        </p:nvCxnSpPr>
        <p:spPr>
          <a:xfrm flipH="1">
            <a:off x="6780362" y="2700068"/>
            <a:ext cx="2406770" cy="51327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91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8E0A-A268-477F-16B3-C22D2BA4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rebuchet MS"/>
              </a:rPr>
              <a:t>Program Features</a:t>
            </a:r>
          </a:p>
        </p:txBody>
      </p:sp>
      <p:pic>
        <p:nvPicPr>
          <p:cNvPr id="5" name="Picture 12" descr="MHacks - Wikipedia">
            <a:extLst>
              <a:ext uri="{FF2B5EF4-FFF2-40B4-BE49-F238E27FC236}">
                <a16:creationId xmlns:a16="http://schemas.microsoft.com/office/drawing/2014/main" id="{3B5619DF-1174-C1B4-E64C-9FA0FF22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81" y="5339766"/>
            <a:ext cx="697406" cy="7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MLH Brand Guidelines // Major League Hacking">
            <a:extLst>
              <a:ext uri="{FF2B5EF4-FFF2-40B4-BE49-F238E27FC236}">
                <a16:creationId xmlns:a16="http://schemas.microsoft.com/office/drawing/2014/main" id="{F8764E05-B95A-12B5-C8E4-79F5F083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676" y="6305427"/>
            <a:ext cx="709905" cy="2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ow The Rock Became 'The Most Likeable Person In The World'">
            <a:extLst>
              <a:ext uri="{FF2B5EF4-FFF2-40B4-BE49-F238E27FC236}">
                <a16:creationId xmlns:a16="http://schemas.microsoft.com/office/drawing/2014/main" id="{DBB3D474-4022-FAD3-10A8-35645A1E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15" y="2104861"/>
            <a:ext cx="5149970" cy="34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BF3ECFE-C026-AD38-40AC-3C552EEC47B0}"/>
              </a:ext>
            </a:extLst>
          </p:cNvPr>
          <p:cNvSpPr/>
          <p:nvPr/>
        </p:nvSpPr>
        <p:spPr>
          <a:xfrm>
            <a:off x="6096000" y="763348"/>
            <a:ext cx="2838090" cy="185467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rebuchet MS"/>
              </a:rPr>
              <a:t>Hi my name is Dwayne</a:t>
            </a:r>
          </a:p>
        </p:txBody>
      </p:sp>
    </p:spTree>
    <p:extLst>
      <p:ext uri="{BB962C8B-B14F-4D97-AF65-F5344CB8AC3E}">
        <p14:creationId xmlns:p14="http://schemas.microsoft.com/office/powerpoint/2010/main" val="235308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8E0A-A268-477F-16B3-C22D2BA4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rebuchet MS"/>
              </a:rPr>
              <a:t>Program Features</a:t>
            </a:r>
          </a:p>
        </p:txBody>
      </p:sp>
      <p:pic>
        <p:nvPicPr>
          <p:cNvPr id="5" name="Picture 12" descr="MHacks - Wikipedia">
            <a:extLst>
              <a:ext uri="{FF2B5EF4-FFF2-40B4-BE49-F238E27FC236}">
                <a16:creationId xmlns:a16="http://schemas.microsoft.com/office/drawing/2014/main" id="{3B5619DF-1174-C1B4-E64C-9FA0FF22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81" y="5339766"/>
            <a:ext cx="697406" cy="7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MLH Brand Guidelines // Major League Hacking">
            <a:extLst>
              <a:ext uri="{FF2B5EF4-FFF2-40B4-BE49-F238E27FC236}">
                <a16:creationId xmlns:a16="http://schemas.microsoft.com/office/drawing/2014/main" id="{F8764E05-B95A-12B5-C8E4-79F5F083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676" y="6305427"/>
            <a:ext cx="709905" cy="2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ow The Rock Became 'The Most Likeable Person In The World'">
            <a:extLst>
              <a:ext uri="{FF2B5EF4-FFF2-40B4-BE49-F238E27FC236}">
                <a16:creationId xmlns:a16="http://schemas.microsoft.com/office/drawing/2014/main" id="{DBB3D474-4022-FAD3-10A8-35645A1E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15" y="2104861"/>
            <a:ext cx="5149970" cy="34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AC347F-CDCD-53D9-AE18-F1BCEC30C687}"/>
              </a:ext>
            </a:extLst>
          </p:cNvPr>
          <p:cNvSpPr txBox="1"/>
          <p:nvPr/>
        </p:nvSpPr>
        <p:spPr>
          <a:xfrm>
            <a:off x="4340928" y="4608715"/>
            <a:ext cx="409118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sz="2400" b="1">
                <a:ln>
                  <a:solidFill>
                    <a:schemeClr val="bg1"/>
                  </a:solidFill>
                </a:ln>
                <a:highlight>
                  <a:srgbClr val="C0C0C0"/>
                </a:highlight>
                <a:latin typeface="Trebuchet MS"/>
              </a:rPr>
              <a:t>Hola mi nombre es Dwayne</a:t>
            </a:r>
            <a:endParaRPr lang="en-US" sz="2400" b="1">
              <a:ln>
                <a:solidFill>
                  <a:prstClr val="white"/>
                </a:solidFill>
              </a:ln>
              <a:highlight>
                <a:srgbClr val="C0C0C0"/>
              </a:highlight>
              <a:latin typeface="Trebuchet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845D1-07EC-F202-5132-90EC24F0576A}"/>
              </a:ext>
            </a:extLst>
          </p:cNvPr>
          <p:cNvSpPr txBox="1"/>
          <p:nvPr/>
        </p:nvSpPr>
        <p:spPr>
          <a:xfrm>
            <a:off x="405442" y="3131387"/>
            <a:ext cx="213935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>
                <a:latin typeface="Trebuchet MS"/>
              </a:rPr>
              <a:t>Translates to a Language of the User’s Choice and Subtitles in Real Time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B6E577-CC41-CFAD-814E-F10B98347383}"/>
              </a:ext>
            </a:extLst>
          </p:cNvPr>
          <p:cNvCxnSpPr/>
          <p:nvPr/>
        </p:nvCxnSpPr>
        <p:spPr>
          <a:xfrm>
            <a:off x="2544793" y="4011283"/>
            <a:ext cx="1865423" cy="50895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A0BB2FF9-2606-A672-A9D2-754702C159F6}"/>
              </a:ext>
            </a:extLst>
          </p:cNvPr>
          <p:cNvSpPr/>
          <p:nvPr/>
        </p:nvSpPr>
        <p:spPr>
          <a:xfrm rot="20399935" flipV="1">
            <a:off x="7613306" y="1570240"/>
            <a:ext cx="1317013" cy="2693860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1869F7-79AC-477F-AC81-CD4B0856F844}"/>
              </a:ext>
            </a:extLst>
          </p:cNvPr>
          <p:cNvSpPr txBox="1"/>
          <p:nvPr/>
        </p:nvSpPr>
        <p:spPr>
          <a:xfrm>
            <a:off x="9062903" y="2250821"/>
            <a:ext cx="2579298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Trebuchet MS"/>
              </a:rPr>
              <a:t>The text is dynamically adjusting to the position of the face box for each frame.</a:t>
            </a:r>
          </a:p>
          <a:p>
            <a:endParaRPr lang="en-US">
              <a:latin typeface="Trebuchet MS"/>
              <a:ea typeface="Calibri"/>
              <a:cs typeface="Calibri"/>
            </a:endParaRPr>
          </a:p>
          <a:p>
            <a:r>
              <a:rPr lang="en-US">
                <a:latin typeface="Trebuchet MS"/>
                <a:ea typeface="Calibri"/>
                <a:cs typeface="Calibri"/>
              </a:rPr>
              <a:t>For instance, if The Rock ducks, the text box will move above the face box</a:t>
            </a:r>
          </a:p>
        </p:txBody>
      </p:sp>
    </p:spTree>
    <p:extLst>
      <p:ext uri="{BB962C8B-B14F-4D97-AF65-F5344CB8AC3E}">
        <p14:creationId xmlns:p14="http://schemas.microsoft.com/office/powerpoint/2010/main" val="223901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Freeform: Shape 1063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A5370-05B3-901E-DE65-99C5194C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6836927" cy="1322888"/>
          </a:xfrm>
        </p:spPr>
        <p:txBody>
          <a:bodyPr>
            <a:normAutofit/>
          </a:bodyPr>
          <a:lstStyle/>
          <a:p>
            <a:r>
              <a:rPr lang="en-US" b="1">
                <a:latin typeface="Trebuchet MS"/>
              </a:rPr>
              <a:t>How It Works</a:t>
            </a:r>
          </a:p>
        </p:txBody>
      </p:sp>
      <p:pic>
        <p:nvPicPr>
          <p:cNvPr id="1028" name="Picture 4" descr="OpenCVLogo · opencv/opencv Wiki · GitHub">
            <a:extLst>
              <a:ext uri="{FF2B5EF4-FFF2-40B4-BE49-F238E27FC236}">
                <a16:creationId xmlns:a16="http://schemas.microsoft.com/office/drawing/2014/main" id="{CEDFB10E-6621-9832-E3E6-E54E7FAA3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9250" y="2669970"/>
            <a:ext cx="1638539" cy="151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oogle Cloud&quot; Icon - Download for free – Iconduck">
            <a:extLst>
              <a:ext uri="{FF2B5EF4-FFF2-40B4-BE49-F238E27FC236}">
                <a16:creationId xmlns:a16="http://schemas.microsoft.com/office/drawing/2014/main" id="{D50B61DC-A11A-8922-F93C-FD3E13A28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9399" y="4573092"/>
            <a:ext cx="1638242" cy="131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C84FC9-B0C3-739F-8BA3-6C06DCD85DD1}"/>
              </a:ext>
            </a:extLst>
          </p:cNvPr>
          <p:cNvSpPr/>
          <p:nvPr/>
        </p:nvSpPr>
        <p:spPr>
          <a:xfrm rot="18721396">
            <a:off x="372309" y="5152376"/>
            <a:ext cx="88998" cy="2548437"/>
          </a:xfrm>
          <a:prstGeom prst="rect">
            <a:avLst/>
          </a:prstGeom>
          <a:solidFill>
            <a:srgbClr val="3A7C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E0CECE-D83E-8345-3512-2913171C8694}"/>
              </a:ext>
            </a:extLst>
          </p:cNvPr>
          <p:cNvSpPr/>
          <p:nvPr/>
        </p:nvSpPr>
        <p:spPr>
          <a:xfrm rot="18721396">
            <a:off x="524018" y="4959334"/>
            <a:ext cx="88998" cy="2548437"/>
          </a:xfrm>
          <a:prstGeom prst="rect">
            <a:avLst/>
          </a:prstGeom>
          <a:solidFill>
            <a:srgbClr val="3A7C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 descr="MHacks - Wikipedia">
            <a:extLst>
              <a:ext uri="{FF2B5EF4-FFF2-40B4-BE49-F238E27FC236}">
                <a16:creationId xmlns:a16="http://schemas.microsoft.com/office/drawing/2014/main" id="{B72FC516-DEC4-0C60-E815-ED79ED01B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81" y="5339766"/>
            <a:ext cx="697406" cy="7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MLH Brand Guidelines // Major League Hacking">
            <a:extLst>
              <a:ext uri="{FF2B5EF4-FFF2-40B4-BE49-F238E27FC236}">
                <a16:creationId xmlns:a16="http://schemas.microsoft.com/office/drawing/2014/main" id="{96536FE1-49DD-0899-7EB8-CDC2EAE5F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676" y="6305427"/>
            <a:ext cx="709905" cy="2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EA1A897-5C8F-E1D2-1CD4-2F7EB1CB74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539" y="643729"/>
            <a:ext cx="1633039" cy="162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3A0CFC-11EE-8367-E43B-9001FB6FB931}"/>
              </a:ext>
            </a:extLst>
          </p:cNvPr>
          <p:cNvSpPr txBox="1"/>
          <p:nvPr/>
        </p:nvSpPr>
        <p:spPr>
          <a:xfrm>
            <a:off x="1017918" y="2268207"/>
            <a:ext cx="58857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Trebuchet MS" panose="020B0603020202020204" pitchFamily="34" charset="0"/>
              </a:rPr>
              <a:t>Uses Google Cloud API for Speech-to-Text and Text-to-Speech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Trebuchet MS" panose="020B0603020202020204" pitchFamily="34" charset="0"/>
              </a:rPr>
              <a:t>Uses Google Translate for Language Translation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Trebuchet MS" panose="020B0603020202020204" pitchFamily="34" charset="0"/>
              </a:rPr>
              <a:t>OpenCV for Facial Detection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Trebuchet MS" panose="020B0603020202020204" pitchFamily="34" charset="0"/>
              </a:rPr>
              <a:t>Multi-Threaded Processing for Optimization of Code</a:t>
            </a:r>
          </a:p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69CE4A-1ADE-14DA-BBA4-7F24764A5BC4}"/>
              </a:ext>
            </a:extLst>
          </p:cNvPr>
          <p:cNvSpPr/>
          <p:nvPr/>
        </p:nvSpPr>
        <p:spPr>
          <a:xfrm>
            <a:off x="1216325" y="1572893"/>
            <a:ext cx="3441939" cy="488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0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8D192-3761-764B-3B93-6C3E7A37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873748" cy="1956841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Trebuchet MS"/>
              </a:rPr>
              <a:t>Social Impact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96F72-E2DC-2272-2CE9-3D44D9F37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latin typeface="Trebuchet MS"/>
              </a:rPr>
              <a:t>Increase Multicultural Connectivity</a:t>
            </a:r>
          </a:p>
          <a:p>
            <a:r>
              <a:rPr lang="en-US" sz="2200">
                <a:latin typeface="Trebuchet MS"/>
              </a:rPr>
              <a:t>Workplace Developments</a:t>
            </a:r>
          </a:p>
          <a:p>
            <a:pPr lvl="1"/>
            <a:r>
              <a:rPr lang="en-US" sz="2200">
                <a:latin typeface="Trebuchet MS"/>
              </a:rPr>
              <a:t>Enhanced Multilingual Collaboration</a:t>
            </a:r>
          </a:p>
          <a:p>
            <a:pPr lvl="1"/>
            <a:r>
              <a:rPr lang="en-US" sz="2200">
                <a:latin typeface="Trebuchet MS"/>
              </a:rPr>
              <a:t>Streamlined Communication Channels</a:t>
            </a:r>
          </a:p>
          <a:p>
            <a:r>
              <a:rPr lang="en-US" sz="2200">
                <a:latin typeface="Trebuchet MS"/>
              </a:rPr>
              <a:t>Enhances Travel Experiences</a:t>
            </a:r>
          </a:p>
          <a:p>
            <a:endParaRPr lang="en-US" sz="2200"/>
          </a:p>
        </p:txBody>
      </p:sp>
      <p:pic>
        <p:nvPicPr>
          <p:cNvPr id="2050" name="Picture 2" descr="7,100+ Social Impact Illustrations, Royalty-Free Vector Graphics &amp; Clip Art  - iStock | Social impact investing, Social impact concept, Social impact  icon">
            <a:extLst>
              <a:ext uri="{FF2B5EF4-FFF2-40B4-BE49-F238E27FC236}">
                <a16:creationId xmlns:a16="http://schemas.microsoft.com/office/drawing/2014/main" id="{0FCACEA5-07F9-6326-1CB5-9D4E917A7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833971" y="10"/>
            <a:ext cx="635650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MHacks - Wikipedia">
            <a:extLst>
              <a:ext uri="{FF2B5EF4-FFF2-40B4-BE49-F238E27FC236}">
                <a16:creationId xmlns:a16="http://schemas.microsoft.com/office/drawing/2014/main" id="{3D7F4E06-6196-6366-2C03-B88F93DD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81" y="5339766"/>
            <a:ext cx="697406" cy="7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MLH Brand Guidelines // Major League Hacking">
            <a:extLst>
              <a:ext uri="{FF2B5EF4-FFF2-40B4-BE49-F238E27FC236}">
                <a16:creationId xmlns:a16="http://schemas.microsoft.com/office/drawing/2014/main" id="{98CCC22A-7E5E-E216-B20E-68920B0E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676" y="6305427"/>
            <a:ext cx="709905" cy="2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D18455-54E6-D642-C7A7-9590B06EF2FF}"/>
              </a:ext>
            </a:extLst>
          </p:cNvPr>
          <p:cNvSpPr/>
          <p:nvPr/>
        </p:nvSpPr>
        <p:spPr>
          <a:xfrm flipH="1">
            <a:off x="572013" y="2545025"/>
            <a:ext cx="3717749" cy="115525"/>
          </a:xfrm>
          <a:prstGeom prst="rect">
            <a:avLst/>
          </a:prstGeom>
          <a:solidFill>
            <a:srgbClr val="3A7C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6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707CD5-EA3F-DDD4-0076-1B29D502A548}"/>
              </a:ext>
            </a:extLst>
          </p:cNvPr>
          <p:cNvSpPr/>
          <p:nvPr/>
        </p:nvSpPr>
        <p:spPr>
          <a:xfrm>
            <a:off x="6126500" y="1107929"/>
            <a:ext cx="5247186" cy="3477867"/>
          </a:xfrm>
          <a:prstGeom prst="rect">
            <a:avLst/>
          </a:prstGeom>
          <a:solidFill>
            <a:srgbClr val="3A7C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98571-05C0-2DB7-8B28-D1982B37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16" y="284305"/>
            <a:ext cx="5181601" cy="1642956"/>
          </a:xfrm>
        </p:spPr>
        <p:txBody>
          <a:bodyPr anchor="b">
            <a:normAutofit/>
          </a:bodyPr>
          <a:lstStyle/>
          <a:p>
            <a:r>
              <a:rPr lang="en-US" sz="3600" b="1">
                <a:latin typeface="Trebuchet MS"/>
              </a:rPr>
              <a:t>Future Improvements and Current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82743-9368-8375-6CB5-21D21CB38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151" y="2033818"/>
            <a:ext cx="4845130" cy="39270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latin typeface="Trebuchet MS"/>
              </a:rPr>
              <a:t>Make the Program More Accessible</a:t>
            </a:r>
          </a:p>
          <a:p>
            <a:pPr lvl="1"/>
            <a:r>
              <a:rPr lang="en-US" sz="1600">
                <a:latin typeface="Trebuchet MS"/>
              </a:rPr>
              <a:t>Plug-in for Apps such as Zoom</a:t>
            </a:r>
          </a:p>
          <a:p>
            <a:pPr lvl="1"/>
            <a:r>
              <a:rPr lang="en-US" sz="1600">
                <a:latin typeface="Trebuchet MS"/>
              </a:rPr>
              <a:t>Compatibility for Tomorrow’s Technology such as the Vision Pro</a:t>
            </a:r>
          </a:p>
          <a:p>
            <a:pPr lvl="1"/>
            <a:r>
              <a:rPr lang="en-US" sz="1600">
                <a:latin typeface="Trebuchet MS"/>
              </a:rPr>
              <a:t>Build an Integrated User Experience</a:t>
            </a:r>
            <a:endParaRPr lang="en-US" sz="2000">
              <a:latin typeface="Trebuchet MS"/>
            </a:endParaRPr>
          </a:p>
          <a:p>
            <a:r>
              <a:rPr lang="en-US" sz="1600">
                <a:latin typeface="Trebuchet MS"/>
              </a:rPr>
              <a:t>Change the Language from Python to Improve Processing Speed</a:t>
            </a:r>
          </a:p>
          <a:p>
            <a:r>
              <a:rPr lang="en-US" sz="1600">
                <a:latin typeface="Trebuchet MS"/>
              </a:rPr>
              <a:t>Improve the Program’s Utilization of Modern Serverless Computing Systems</a:t>
            </a:r>
          </a:p>
          <a:p>
            <a:endParaRPr lang="en-US" sz="1600">
              <a:solidFill>
                <a:schemeClr val="tx2"/>
              </a:solidFill>
              <a:latin typeface="Trebuchet MS"/>
            </a:endParaRPr>
          </a:p>
          <a:p>
            <a:endParaRPr lang="en-US" sz="1600">
              <a:solidFill>
                <a:schemeClr val="tx2"/>
              </a:solidFill>
              <a:latin typeface="Trebuchet MS"/>
            </a:endParaRPr>
          </a:p>
        </p:txBody>
      </p:sp>
      <p:grpSp>
        <p:nvGrpSpPr>
          <p:cNvPr id="5128" name="Group 5127">
            <a:extLst>
              <a:ext uri="{FF2B5EF4-FFF2-40B4-BE49-F238E27FC236}">
                <a16:creationId xmlns:a16="http://schemas.microsoft.com/office/drawing/2014/main" id="{59D47941-986F-4A15-FC41-7527D904B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0285" y="4887325"/>
            <a:ext cx="2022729" cy="1993164"/>
            <a:chOff x="-60285" y="4581559"/>
            <a:chExt cx="2330572" cy="2296509"/>
          </a:xfrm>
        </p:grpSpPr>
        <p:sp>
          <p:nvSpPr>
            <p:cNvPr id="5129" name="Freeform: Shape 5128">
              <a:extLst>
                <a:ext uri="{FF2B5EF4-FFF2-40B4-BE49-F238E27FC236}">
                  <a16:creationId xmlns:a16="http://schemas.microsoft.com/office/drawing/2014/main" id="{360EC868-83E9-43E0-4856-1190B2886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400132">
              <a:off x="1073269" y="6038524"/>
              <a:ext cx="374890" cy="373361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849482"/>
                <a:gd name="connsiteY0" fmla="*/ 2 h 4963949"/>
                <a:gd name="connsiteX1" fmla="*/ 4735908 w 4849482"/>
                <a:gd name="connsiteY1" fmla="*/ 1905908 h 4963949"/>
                <a:gd name="connsiteX2" fmla="*/ 4451030 w 4849482"/>
                <a:gd name="connsiteY2" fmla="*/ 3809089 h 4963949"/>
                <a:gd name="connsiteX3" fmla="*/ 3419865 w 4849482"/>
                <a:gd name="connsiteY3" fmla="*/ 4844857 h 4963949"/>
                <a:gd name="connsiteX4" fmla="*/ 1074535 w 4849482"/>
                <a:gd name="connsiteY4" fmla="*/ 4657238 h 4963949"/>
                <a:gd name="connsiteX5" fmla="*/ 33359 w 4849482"/>
                <a:gd name="connsiteY5" fmla="*/ 2995667 h 4963949"/>
                <a:gd name="connsiteX6" fmla="*/ 592137 w 4849482"/>
                <a:gd name="connsiteY6" fmla="*/ 805858 h 4963949"/>
                <a:gd name="connsiteX7" fmla="*/ 2649000 w 4849482"/>
                <a:gd name="connsiteY7" fmla="*/ 2 h 4963949"/>
                <a:gd name="connsiteX0" fmla="*/ 2649000 w 4942023"/>
                <a:gd name="connsiteY0" fmla="*/ 2 h 4678955"/>
                <a:gd name="connsiteX1" fmla="*/ 4735908 w 4942023"/>
                <a:gd name="connsiteY1" fmla="*/ 1905908 h 4678955"/>
                <a:gd name="connsiteX2" fmla="*/ 4451030 w 4942023"/>
                <a:gd name="connsiteY2" fmla="*/ 3809089 h 4678955"/>
                <a:gd name="connsiteX3" fmla="*/ 1074535 w 4942023"/>
                <a:gd name="connsiteY3" fmla="*/ 4657238 h 4678955"/>
                <a:gd name="connsiteX4" fmla="*/ 33359 w 4942023"/>
                <a:gd name="connsiteY4" fmla="*/ 2995667 h 4678955"/>
                <a:gd name="connsiteX5" fmla="*/ 592137 w 4942023"/>
                <a:gd name="connsiteY5" fmla="*/ 805858 h 4678955"/>
                <a:gd name="connsiteX6" fmla="*/ 2649000 w 4942023"/>
                <a:gd name="connsiteY6" fmla="*/ 2 h 4678955"/>
                <a:gd name="connsiteX0" fmla="*/ 2649000 w 4806392"/>
                <a:gd name="connsiteY0" fmla="*/ 2 h 4842789"/>
                <a:gd name="connsiteX1" fmla="*/ 4735908 w 4806392"/>
                <a:gd name="connsiteY1" fmla="*/ 1905908 h 4842789"/>
                <a:gd name="connsiteX2" fmla="*/ 3706624 w 4806392"/>
                <a:gd name="connsiteY2" fmla="*/ 4493428 h 4842789"/>
                <a:gd name="connsiteX3" fmla="*/ 1074535 w 4806392"/>
                <a:gd name="connsiteY3" fmla="*/ 4657238 h 4842789"/>
                <a:gd name="connsiteX4" fmla="*/ 33359 w 4806392"/>
                <a:gd name="connsiteY4" fmla="*/ 2995667 h 4842789"/>
                <a:gd name="connsiteX5" fmla="*/ 592137 w 4806392"/>
                <a:gd name="connsiteY5" fmla="*/ 805858 h 4842789"/>
                <a:gd name="connsiteX6" fmla="*/ 2649000 w 4806392"/>
                <a:gd name="connsiteY6" fmla="*/ 2 h 484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6392" h="4842789">
                  <a:moveTo>
                    <a:pt x="2649000" y="2"/>
                  </a:moveTo>
                  <a:cubicBezTo>
                    <a:pt x="3339628" y="183344"/>
                    <a:pt x="4435570" y="1271060"/>
                    <a:pt x="4735908" y="1905908"/>
                  </a:cubicBezTo>
                  <a:cubicBezTo>
                    <a:pt x="5036246" y="2540756"/>
                    <a:pt x="4316853" y="4034873"/>
                    <a:pt x="3706624" y="4493428"/>
                  </a:cubicBezTo>
                  <a:cubicBezTo>
                    <a:pt x="3096395" y="4951983"/>
                    <a:pt x="1686746" y="4906865"/>
                    <a:pt x="1074535" y="4657238"/>
                  </a:cubicBezTo>
                  <a:cubicBezTo>
                    <a:pt x="462324" y="4407611"/>
                    <a:pt x="145196" y="3624902"/>
                    <a:pt x="33359" y="2995667"/>
                  </a:cubicBezTo>
                  <a:cubicBezTo>
                    <a:pt x="-94426" y="2318585"/>
                    <a:pt x="156197" y="1305135"/>
                    <a:pt x="592137" y="805858"/>
                  </a:cubicBezTo>
                  <a:cubicBezTo>
                    <a:pt x="1028077" y="306581"/>
                    <a:pt x="1996327" y="30750"/>
                    <a:pt x="2649000" y="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0" name="Freeform: Shape 5129">
              <a:extLst>
                <a:ext uri="{FF2B5EF4-FFF2-40B4-BE49-F238E27FC236}">
                  <a16:creationId xmlns:a16="http://schemas.microsoft.com/office/drawing/2014/main" id="{6D985B52-4EDF-48D5-D47E-F9B38F2A1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7" name="Freeform: Shape 5136">
              <a:extLst>
                <a:ext uri="{FF2B5EF4-FFF2-40B4-BE49-F238E27FC236}">
                  <a16:creationId xmlns:a16="http://schemas.microsoft.com/office/drawing/2014/main" id="{3DFB3DD7-EE05-3397-7AB2-0974D469A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8" name="Freeform: Shape 5137">
              <a:extLst>
                <a:ext uri="{FF2B5EF4-FFF2-40B4-BE49-F238E27FC236}">
                  <a16:creationId xmlns:a16="http://schemas.microsoft.com/office/drawing/2014/main" id="{D1E859F5-3E53-24D1-D141-628C029B7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9" name="Freeform: Shape 5138">
              <a:extLst>
                <a:ext uri="{FF2B5EF4-FFF2-40B4-BE49-F238E27FC236}">
                  <a16:creationId xmlns:a16="http://schemas.microsoft.com/office/drawing/2014/main" id="{2E19958B-8991-2DE4-0301-6ADCA0C20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126" name="Picture 6" descr="Vision Pro for Devs: Easy to Start, but UI Not Revolutionary - The New Stack">
            <a:extLst>
              <a:ext uri="{FF2B5EF4-FFF2-40B4-BE49-F238E27FC236}">
                <a16:creationId xmlns:a16="http://schemas.microsoft.com/office/drawing/2014/main" id="{24A38FD1-A912-A67B-D9CB-C924B966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9345" y="1620885"/>
            <a:ext cx="4845130" cy="308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MHacks - Wikipedia">
            <a:extLst>
              <a:ext uri="{FF2B5EF4-FFF2-40B4-BE49-F238E27FC236}">
                <a16:creationId xmlns:a16="http://schemas.microsoft.com/office/drawing/2014/main" id="{E37DFF7E-C36A-73F9-EEBF-2C0C24A20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81" y="5339766"/>
            <a:ext cx="697406" cy="7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MLH Brand Guidelines // Major League Hacking">
            <a:extLst>
              <a:ext uri="{FF2B5EF4-FFF2-40B4-BE49-F238E27FC236}">
                <a16:creationId xmlns:a16="http://schemas.microsoft.com/office/drawing/2014/main" id="{F90891F6-87EB-2FE8-C31E-22300A03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676" y="6305427"/>
            <a:ext cx="709905" cy="2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637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ba4e607-456e-4496-bf41-65b27fe0c8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6D89F17615B4499BCB068BBAE81BF" ma:contentTypeVersion="9" ma:contentTypeDescription="Create a new document." ma:contentTypeScope="" ma:versionID="20ab9667816714f59a200709deaea5bd">
  <xsd:schema xmlns:xsd="http://www.w3.org/2001/XMLSchema" xmlns:xs="http://www.w3.org/2001/XMLSchema" xmlns:p="http://schemas.microsoft.com/office/2006/metadata/properties" xmlns:ns3="bba4e607-456e-4496-bf41-65b27fe0c820" xmlns:ns4="8ab68864-cc77-4913-9965-e5b3a8ba7bcd" targetNamespace="http://schemas.microsoft.com/office/2006/metadata/properties" ma:root="true" ma:fieldsID="40f27937d868954e42cc8e2773aad6f2" ns3:_="" ns4:_="">
    <xsd:import namespace="bba4e607-456e-4496-bf41-65b27fe0c820"/>
    <xsd:import namespace="8ab68864-cc77-4913-9965-e5b3a8ba7b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4e607-456e-4496-bf41-65b27fe0c8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68864-cc77-4913-9965-e5b3a8ba7b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C70668-5525-4A4B-9B23-3E58521D0CDE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8ab68864-cc77-4913-9965-e5b3a8ba7bcd"/>
    <ds:schemaRef ds:uri="http://schemas.microsoft.com/office/infopath/2007/PartnerControls"/>
    <ds:schemaRef ds:uri="bba4e607-456e-4496-bf41-65b27fe0c820"/>
  </ds:schemaRefs>
</ds:datastoreItem>
</file>

<file path=customXml/itemProps2.xml><?xml version="1.0" encoding="utf-8"?>
<ds:datastoreItem xmlns:ds="http://schemas.openxmlformats.org/officeDocument/2006/customXml" ds:itemID="{E07E6FAC-9C94-4182-8062-AB4A08A3FD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C13ECE-72F1-468C-95C8-1B4ABAD16D8D}">
  <ds:schemaRefs>
    <ds:schemaRef ds:uri="8ab68864-cc77-4913-9965-e5b3a8ba7bcd"/>
    <ds:schemaRef ds:uri="bba4e607-456e-4496-bf41-65b27fe0c8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22177130-642f-41d9-9211-74237ad5687d}" enabled="0" method="" siteId="{22177130-642f-41d9-9211-74237ad568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Widescreen</PresentationFormat>
  <Paragraphs>64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Office Theme</vt:lpstr>
      <vt:lpstr>PowerPoint Presentation</vt:lpstr>
      <vt:lpstr>Purpose</vt:lpstr>
      <vt:lpstr>Program Features</vt:lpstr>
      <vt:lpstr>Program Features</vt:lpstr>
      <vt:lpstr>Program Features</vt:lpstr>
      <vt:lpstr>Program Features</vt:lpstr>
      <vt:lpstr>How It Works</vt:lpstr>
      <vt:lpstr>Social Impact</vt:lpstr>
      <vt:lpstr>Future Improvements and Current Issues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Computer Vision to Overcome Language Barriors</dc:title>
  <dc:creator>Khalaf, Joseph</dc:creator>
  <cp:lastModifiedBy>Khalaf, Joseph</cp:lastModifiedBy>
  <cp:revision>2</cp:revision>
  <dcterms:created xsi:type="dcterms:W3CDTF">2023-11-19T04:48:52Z</dcterms:created>
  <dcterms:modified xsi:type="dcterms:W3CDTF">2024-05-03T19:19:18Z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0x0101002EF6D89F17615B4499BCB068BBAE81BF</vt:lpwstr>
  </property>
</Properties>
</file>